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7" r:id="rId2"/>
    <p:sldId id="258" r:id="rId3"/>
    <p:sldId id="259" r:id="rId4"/>
    <p:sldId id="262" r:id="rId5"/>
    <p:sldId id="260" r:id="rId6"/>
    <p:sldId id="270" r:id="rId7"/>
    <p:sldId id="263" r:id="rId8"/>
    <p:sldId id="264" r:id="rId9"/>
    <p:sldId id="267" r:id="rId10"/>
    <p:sldId id="268" r:id="rId11"/>
    <p:sldId id="269" r:id="rId12"/>
    <p:sldId id="271" r:id="rId13"/>
    <p:sldId id="272" r:id="rId14"/>
    <p:sldId id="265" r:id="rId15"/>
    <p:sldId id="266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336" y="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15EF6E-10D3-8044-953B-D0289C14A8EE}" type="datetimeFigureOut">
              <a:rPr lang="en-US" smtClean="0"/>
              <a:t>5/6/2015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60829-1DE2-7742-85B2-7D163F557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798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5/6/2015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5/6/2015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5/6/2015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algn="ctr" eaLnBrk="1" latinLnBrk="0" hangingPunct="1"/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124" y="2003087"/>
            <a:ext cx="6480048" cy="3108799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/>
              <a:t>Lessons </a:t>
            </a:r>
            <a:r>
              <a:rPr lang="en-US" sz="2800" dirty="0" smtClean="0"/>
              <a:t>14 and 15</a:t>
            </a:r>
            <a:br>
              <a:rPr lang="en-US" sz="2800" dirty="0" smtClean="0"/>
            </a:br>
            <a:r>
              <a:rPr lang="en-US" sz="2800" u="sng" dirty="0" smtClean="0"/>
              <a:t>Objective:</a:t>
            </a:r>
            <a:r>
              <a:rPr lang="en-US" sz="2800" b="0" dirty="0" smtClean="0"/>
              <a:t> Solve real world problems involving area of figures with fractional side lengths using visual models and/or equations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3050" y="878544"/>
            <a:ext cx="6480048" cy="682895"/>
          </a:xfrm>
        </p:spPr>
        <p:txBody>
          <a:bodyPr/>
          <a:lstStyle/>
          <a:p>
            <a:pPr algn="l"/>
            <a:r>
              <a:rPr lang="en-US" dirty="0" smtClean="0"/>
              <a:t>By the end of the lesson you will be able to…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913098" y="6370556"/>
            <a:ext cx="2158419" cy="36512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5th Grade Module 5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Lessons 14 &amp; 15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K. Clauson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33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2 answer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5476" y="1417638"/>
            <a:ext cx="4774368" cy="5093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57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15: Problem </a:t>
            </a:r>
            <a:r>
              <a:rPr lang="en-US" dirty="0" smtClean="0"/>
              <a:t>1 answer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71" y="2156895"/>
            <a:ext cx="4070180" cy="22552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9129" y="1587291"/>
            <a:ext cx="3844329" cy="33437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6034" y="5561385"/>
            <a:ext cx="5276753" cy="81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9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2 answer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47" y="1417638"/>
            <a:ext cx="2077860" cy="172305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1015" y="2009183"/>
            <a:ext cx="4457700" cy="571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075" y="3478819"/>
            <a:ext cx="443044" cy="6488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228" y="3339138"/>
            <a:ext cx="2239051" cy="20734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98177" y="3339358"/>
            <a:ext cx="3082632" cy="206224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27724" y="3689715"/>
            <a:ext cx="2622438" cy="757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56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Problem 2 answer (continued)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371" y="1942609"/>
            <a:ext cx="203200" cy="266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5976" y="1666052"/>
            <a:ext cx="3500977" cy="35715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1591" y="2671486"/>
            <a:ext cx="3356876" cy="79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96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768601" y="6375169"/>
            <a:ext cx="5540188" cy="365125"/>
          </a:xfrm>
        </p:spPr>
        <p:txBody>
          <a:bodyPr/>
          <a:lstStyle/>
          <a:p>
            <a:r>
              <a:rPr lang="en-US" dirty="0" smtClean="0"/>
              <a:t>5th Grade Module 5- Lessons 14 &amp; 15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73326" y="120284"/>
            <a:ext cx="6029262" cy="830997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Lithos Pro Regular" pitchFamily="82" charset="0"/>
                <a:cs typeface="Marker Felt"/>
              </a:rPr>
              <a:t>LET’S Debrief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Lithos Pro Regular" pitchFamily="82" charset="0"/>
              <a:cs typeface="Marker Fe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8466" y="1372114"/>
            <a:ext cx="8478982" cy="2862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 smtClean="0"/>
              <a:t>Take 2 minutes to check your answers with your partner.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Let’s share any insights you had while solving these problems.</a:t>
            </a:r>
          </a:p>
          <a:p>
            <a:pPr marL="285750" indent="-285750">
              <a:buFont typeface="Arial"/>
              <a:buChar char="•"/>
            </a:pPr>
            <a:endParaRPr lang="en-US" sz="2000" dirty="0"/>
          </a:p>
          <a:p>
            <a:pPr marL="742950" lvl="1" indent="-285750">
              <a:buFont typeface="Arial"/>
              <a:buChar char="•"/>
            </a:pPr>
            <a:r>
              <a:rPr lang="en-US" sz="2000" dirty="0" smtClean="0"/>
              <a:t>When finding the area, which strategy did you use more often- distribution or improper fractions? Is there a pattern to when you used which? How did you decide? What advice would you give a student who wasn’t sure what to do?</a:t>
            </a:r>
          </a:p>
          <a:p>
            <a:pPr marL="742950" lvl="1" indent="-285750">
              <a:buFont typeface="Arial"/>
              <a:buChar char="•"/>
            </a:pPr>
            <a:r>
              <a:rPr lang="en-US" sz="2000" dirty="0" smtClean="0"/>
              <a:t>Which problems did you find the most difficult? Which one was easiest for you? Why?</a:t>
            </a:r>
          </a:p>
        </p:txBody>
      </p:sp>
    </p:spTree>
    <p:extLst>
      <p:ext uri="{BB962C8B-B14F-4D97-AF65-F5344CB8AC3E}">
        <p14:creationId xmlns:p14="http://schemas.microsoft.com/office/powerpoint/2010/main" val="318921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236604" y="6385557"/>
            <a:ext cx="2895600" cy="365125"/>
          </a:xfrm>
        </p:spPr>
        <p:txBody>
          <a:bodyPr/>
          <a:lstStyle/>
          <a:p>
            <a:r>
              <a:rPr lang="en-US" dirty="0" smtClean="0"/>
              <a:t>5th Grade Module 5– Lessons 14 &amp; 15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052545" y="1254851"/>
            <a:ext cx="6727147" cy="3371362"/>
            <a:chOff x="1052545" y="2158762"/>
            <a:chExt cx="6727147" cy="337136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52545" y="2158762"/>
              <a:ext cx="6727147" cy="337136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391111" y="2711734"/>
              <a:ext cx="4187305" cy="230832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EXIT</a:t>
              </a:r>
            </a:p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TICKET</a:t>
              </a:r>
            </a:p>
            <a:p>
              <a:endParaRPr lang="en-US" dirty="0"/>
            </a:p>
            <a:p>
              <a:endParaRPr lang="en-US" dirty="0" smtClean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391111" y="3531371"/>
            <a:ext cx="45751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LESSONS 14 &amp; 15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41054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 Roll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Multiplying Fractions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100524" y="1107267"/>
            <a:ext cx="2507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Use </a:t>
            </a:r>
            <a:r>
              <a:rPr lang="en-US" dirty="0" err="1" smtClean="0"/>
              <a:t>Interwrite</a:t>
            </a:r>
            <a:r>
              <a:rPr lang="en-US" dirty="0" smtClean="0"/>
              <a:t> Tools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54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Finding the Volume</a:t>
            </a:r>
            <a:br>
              <a:rPr lang="en-US" dirty="0" smtClean="0"/>
            </a:br>
            <a:r>
              <a:rPr lang="en-US" sz="2700" dirty="0"/>
              <a:t>V = ____ units x ____ units x ____ units</a:t>
            </a:r>
            <a:br>
              <a:rPr lang="en-US" sz="2700" dirty="0"/>
            </a:br>
            <a:endParaRPr lang="en-US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005552" cy="4525963"/>
          </a:xfrm>
        </p:spPr>
        <p:txBody>
          <a:bodyPr>
            <a:normAutofit fontScale="85000" lnSpcReduction="20000"/>
          </a:bodyPr>
          <a:lstStyle/>
          <a:p>
            <a:endParaRPr lang="en-US" dirty="0"/>
          </a:p>
          <a:p>
            <a:r>
              <a:rPr lang="en-US" dirty="0" smtClean="0"/>
              <a:t>How many layers of </a:t>
            </a:r>
            <a:r>
              <a:rPr lang="en-US" dirty="0"/>
              <a:t>6</a:t>
            </a:r>
            <a:r>
              <a:rPr lang="en-US" dirty="0" smtClean="0"/>
              <a:t> cubes are in the prism?</a:t>
            </a:r>
          </a:p>
          <a:p>
            <a:r>
              <a:rPr lang="en-US" dirty="0" smtClean="0"/>
              <a:t>How many layers of 21 cubes are there?</a:t>
            </a:r>
          </a:p>
          <a:p>
            <a:r>
              <a:rPr lang="en-US" dirty="0" smtClean="0"/>
              <a:t>How many layers of 14 cubes are there?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9315" y="1417638"/>
            <a:ext cx="1752600" cy="3124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87053" y="5156844"/>
            <a:ext cx="31091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Write a multiplication sentence to find the volume starting with the number of layers.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41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Finding the </a:t>
            </a:r>
            <a:r>
              <a:rPr lang="en-US" sz="3200" dirty="0" smtClean="0"/>
              <a:t>Volume ~ MORE PRISMS!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>V </a:t>
            </a:r>
            <a:r>
              <a:rPr lang="en-US" sz="3200" dirty="0"/>
              <a:t>= ____ units x ____ units x ____ units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85359"/>
            <a:ext cx="2969405" cy="237587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Tell me about each of the layers in these prisms.</a:t>
            </a:r>
          </a:p>
          <a:p>
            <a:r>
              <a:rPr lang="en-US" sz="2000" dirty="0" smtClean="0"/>
              <a:t>Write a multiplication sentence to find the volume starting with the layers.</a:t>
            </a:r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0610" y="1600200"/>
            <a:ext cx="2297429" cy="23875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5829" y="4111815"/>
            <a:ext cx="2109728" cy="248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04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7781"/>
            <a:ext cx="7467600" cy="790787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Physiometry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61770" y="993901"/>
            <a:ext cx="5004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 Teacher- follow statements in the lesson plan!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850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15 Quadrilaterals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981" y="1540044"/>
            <a:ext cx="3778548" cy="483491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198067" y="1628507"/>
            <a:ext cx="25966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u="sng" dirty="0"/>
              <a:t>Attributes to Consider </a:t>
            </a:r>
            <a:endParaRPr lang="en-US" u="sng" dirty="0"/>
          </a:p>
          <a:p>
            <a:r>
              <a:rPr lang="en-US" dirty="0"/>
              <a:t>Number of Sides </a:t>
            </a:r>
          </a:p>
          <a:p>
            <a:r>
              <a:rPr lang="en-US" dirty="0"/>
              <a:t>Length of Sides </a:t>
            </a:r>
          </a:p>
          <a:p>
            <a:r>
              <a:rPr lang="en-US" dirty="0"/>
              <a:t>Angle Measures </a:t>
            </a:r>
          </a:p>
        </p:txBody>
      </p:sp>
      <p:sp>
        <p:nvSpPr>
          <p:cNvPr id="6" name="Rectangle 5"/>
          <p:cNvSpPr/>
          <p:nvPr/>
        </p:nvSpPr>
        <p:spPr>
          <a:xfrm>
            <a:off x="5274700" y="3763310"/>
            <a:ext cx="204925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u="sng" dirty="0"/>
              <a:t>Shapes </a:t>
            </a:r>
            <a:endParaRPr lang="en-US" u="sng" dirty="0"/>
          </a:p>
          <a:p>
            <a:r>
              <a:rPr lang="en-US" dirty="0"/>
              <a:t>Quadrilateral </a:t>
            </a:r>
          </a:p>
          <a:p>
            <a:r>
              <a:rPr lang="en-US" dirty="0"/>
              <a:t>Rhombus </a:t>
            </a:r>
          </a:p>
          <a:p>
            <a:r>
              <a:rPr lang="en-US" dirty="0"/>
              <a:t>Square </a:t>
            </a:r>
          </a:p>
          <a:p>
            <a:r>
              <a:rPr lang="en-US" dirty="0"/>
              <a:t>Rectangle </a:t>
            </a:r>
          </a:p>
        </p:txBody>
      </p:sp>
    </p:spTree>
    <p:extLst>
      <p:ext uri="{BB962C8B-B14F-4D97-AF65-F5344CB8AC3E}">
        <p14:creationId xmlns:p14="http://schemas.microsoft.com/office/powerpoint/2010/main" val="617149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76249" y="386821"/>
            <a:ext cx="8111067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Today we are going to solve word problems involving the volume of rectangular prisms with whole number edge lengths.</a:t>
            </a:r>
            <a:endParaRPr lang="en-US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56164" y="1725304"/>
            <a:ext cx="7355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Here are the steps we are going to follow as we work through today’s problems.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1382182" y="2582897"/>
            <a:ext cx="66294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2400" dirty="0" smtClean="0"/>
              <a:t>Model the problem. </a:t>
            </a:r>
          </a:p>
          <a:p>
            <a:r>
              <a:rPr lang="en-US" dirty="0" smtClean="0"/>
              <a:t>	</a:t>
            </a:r>
            <a:r>
              <a:rPr lang="en-US" sz="2000" dirty="0" smtClean="0"/>
              <a:t>Can you draw something?  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What can you draw? 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What conclusions can you make from your 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drawing? </a:t>
            </a:r>
            <a:endParaRPr lang="en-US" sz="2000" dirty="0"/>
          </a:p>
        </p:txBody>
      </p:sp>
      <p:sp>
        <p:nvSpPr>
          <p:cNvPr id="6" name="Rectangle 5"/>
          <p:cNvSpPr/>
          <p:nvPr/>
        </p:nvSpPr>
        <p:spPr>
          <a:xfrm>
            <a:off x="1524961" y="4341167"/>
            <a:ext cx="5715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2. Calculate to solve and write a statement.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1631743" y="5355015"/>
            <a:ext cx="54111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3. Assess the solution for reasonableness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76249" y="6345251"/>
            <a:ext cx="7535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Teachers ~ switch to using problem set on line and </a:t>
            </a:r>
            <a:r>
              <a:rPr lang="en-US" dirty="0" err="1" smtClean="0"/>
              <a:t>interwrite</a:t>
            </a:r>
            <a:r>
              <a:rPr lang="en-US" dirty="0" smtClean="0"/>
              <a:t> tools!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247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>
                <a:latin typeface="Century Gothic" pitchFamily="34" charset="0"/>
              </a:rPr>
              <a:t>Get Ready to Finish the</a:t>
            </a:r>
            <a:br>
              <a:rPr lang="en-US" dirty="0" smtClean="0">
                <a:latin typeface="Century Gothic" pitchFamily="34" charset="0"/>
              </a:rPr>
            </a:br>
            <a:r>
              <a:rPr lang="en-US" dirty="0" smtClean="0">
                <a:latin typeface="Century Gothic" pitchFamily="34" charset="0"/>
              </a:rPr>
              <a:t>Problem Set on Your </a:t>
            </a:r>
            <a:r>
              <a:rPr lang="en-US" dirty="0">
                <a:latin typeface="Century Gothic" pitchFamily="34" charset="0"/>
              </a:rPr>
              <a:t>O</a:t>
            </a:r>
            <a:r>
              <a:rPr lang="en-US" dirty="0" smtClean="0">
                <a:latin typeface="Century Gothic" pitchFamily="34" charset="0"/>
              </a:rPr>
              <a:t>wn!</a:t>
            </a:r>
            <a:endParaRPr lang="en-US" dirty="0"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35073"/>
            <a:ext cx="8229600" cy="472130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Problem Set #14 – Complete Problems #1 and 2</a:t>
            </a:r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Problem Set #15- Complete Problems #1 and 2.</a:t>
            </a:r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If you finish early, complete #3</a:t>
            </a:r>
          </a:p>
          <a:p>
            <a:pPr marL="0" indent="0" algn="ctr">
              <a:buNone/>
            </a:pPr>
            <a:endParaRPr lang="en-US" sz="2900" dirty="0">
              <a:latin typeface="Century Gothic" pitchFamily="34" charset="0"/>
            </a:endParaRPr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-</a:t>
            </a:r>
            <a:r>
              <a:rPr lang="en-US" sz="2900" dirty="0">
                <a:latin typeface="Century Gothic" pitchFamily="34" charset="0"/>
              </a:rPr>
              <a:t>--------------------------------------------------------------</a:t>
            </a:r>
            <a:r>
              <a:rPr lang="en-US" sz="2900" dirty="0" smtClean="0">
                <a:latin typeface="Century Gothic" pitchFamily="34" charset="0"/>
              </a:rPr>
              <a:t>--</a:t>
            </a:r>
          </a:p>
          <a:p>
            <a:pPr marL="0" indent="0" algn="ctr">
              <a:buNone/>
            </a:pPr>
            <a:r>
              <a:rPr lang="en-US" sz="2900" i="1" u="sng" dirty="0" smtClean="0">
                <a:latin typeface="Century Gothic" pitchFamily="34" charset="0"/>
              </a:rPr>
              <a:t>Fast </a:t>
            </a:r>
            <a:r>
              <a:rPr lang="en-US" sz="2900" i="1" u="sng" dirty="0">
                <a:latin typeface="Century Gothic" pitchFamily="34" charset="0"/>
              </a:rPr>
              <a:t>finishers: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Math Center Activities- choice boards, extra Sprint challenge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CML </a:t>
            </a:r>
            <a:r>
              <a:rPr lang="en-US" sz="2900" dirty="0">
                <a:latin typeface="Century Gothic" pitchFamily="34" charset="0"/>
              </a:rPr>
              <a:t>packets/ worksheets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Problem </a:t>
            </a:r>
            <a:r>
              <a:rPr lang="en-US" sz="2900" dirty="0">
                <a:latin typeface="Century Gothic" pitchFamily="34" charset="0"/>
              </a:rPr>
              <a:t>Solving pages</a:t>
            </a: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653495" y="5699680"/>
            <a:ext cx="2895600" cy="664911"/>
          </a:xfrm>
        </p:spPr>
        <p:txBody>
          <a:bodyPr/>
          <a:lstStyle/>
          <a:p>
            <a:r>
              <a:rPr lang="en-US" dirty="0" smtClean="0"/>
              <a:t>5th Grade Module </a:t>
            </a:r>
            <a:r>
              <a:rPr lang="en-US" dirty="0"/>
              <a:t>5</a:t>
            </a:r>
            <a:r>
              <a:rPr lang="en-US" dirty="0" smtClean="0"/>
              <a:t>– Lessons 14 &amp; 15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535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14: Problem </a:t>
            </a:r>
            <a:r>
              <a:rPr lang="en-US" dirty="0" smtClean="0"/>
              <a:t>1 answer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23" y="1948871"/>
            <a:ext cx="4807353" cy="30095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0095" y="2572948"/>
            <a:ext cx="3838853" cy="2884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Technic.thmx</Template>
  <TotalTime>215</TotalTime>
  <Words>421</Words>
  <Application>Microsoft Office PowerPoint</Application>
  <PresentationFormat>On-screen Show (4:3)</PresentationFormat>
  <Paragraphs>73</Paragraphs>
  <Slides>15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Technic</vt:lpstr>
      <vt:lpstr>Lessons 14 and 15 Objective: Solve real world problems involving area of figures with fractional side lengths using visual models and/or equations</vt:lpstr>
      <vt:lpstr>Multiplying Fractions</vt:lpstr>
      <vt:lpstr>Finding the Volume V = ____ units x ____ units x ____ units </vt:lpstr>
      <vt:lpstr>Finding the Volume ~ MORE PRISMS! V = ____ units x ____ units x ____ units</vt:lpstr>
      <vt:lpstr>Physiometry</vt:lpstr>
      <vt:lpstr>Lesson 15 Quadrilaterals</vt:lpstr>
      <vt:lpstr>PowerPoint Presentation</vt:lpstr>
      <vt:lpstr>Get Ready to Finish the Problem Set on Your Own!</vt:lpstr>
      <vt:lpstr>Lesson 14: Problem 1 answer</vt:lpstr>
      <vt:lpstr>Problem 2 answer</vt:lpstr>
      <vt:lpstr>Lesson 15: Problem 1 answer</vt:lpstr>
      <vt:lpstr>Problem 2 answer</vt:lpstr>
      <vt:lpstr>Problem 2 answer (continued)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14 and 15 Objective: Solve real world problems involving area of figures with fractional side lengths using visual models and/or equations</dc:title>
  <dc:creator>Keely Clauson</dc:creator>
  <cp:lastModifiedBy>Keely Clauson</cp:lastModifiedBy>
  <cp:revision>5</cp:revision>
  <dcterms:created xsi:type="dcterms:W3CDTF">2015-05-06T05:01:28Z</dcterms:created>
  <dcterms:modified xsi:type="dcterms:W3CDTF">2015-05-06T18:24:34Z</dcterms:modified>
</cp:coreProperties>
</file>